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70" r:id="rId5"/>
    <p:sldId id="258" r:id="rId6"/>
    <p:sldId id="260" r:id="rId7"/>
    <p:sldId id="271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3" r:id="rId17"/>
    <p:sldId id="274" r:id="rId18"/>
    <p:sldId id="283" r:id="rId19"/>
    <p:sldId id="266" r:id="rId20"/>
    <p:sldId id="267" r:id="rId21"/>
    <p:sldId id="268" r:id="rId22"/>
    <p:sldId id="269" r:id="rId23"/>
    <p:sldId id="272" r:id="rId24"/>
    <p:sldId id="273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90FF"/>
    <a:srgbClr val="0B009E"/>
    <a:srgbClr val="B9EDFF"/>
    <a:srgbClr val="4F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4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5F85D-1772-44D4-89AD-44870384D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8F7BE7-A3F1-4CC8-8747-A26628DE1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BD48A5-D0D8-491C-97E5-DCC2C3FB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D7336-27DE-46F1-8FE1-C841CF1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CB117-2B52-4712-BCB0-8234B8FA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39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EF393-DA15-4798-A6F4-BED95494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036102-44B2-4383-8766-3E8E72FD0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49839-C406-4466-A5A1-5096C3B5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B838CD-48DA-4B18-A5FD-C58C7E74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61895-46B4-43EC-B39A-68613B5C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50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3BA8B8-A444-4288-9369-732A78270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967362-6D86-4821-873C-0C150D0C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3CD9A-B71E-41C3-8A42-BFEE2631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3BCED-FC61-45C1-8CCC-24392030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A7AEB-111B-4D57-B6F1-E839E129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27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CDE52-745F-490C-BD92-D6C3C98C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44D72-A7F9-4A60-BD97-9D54B740E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F2EF23-7F0D-47EA-A4BF-DAE2D19C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A8FF1A-13C6-4CDF-A318-114B5E6F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D5EB3-C53A-4812-B659-C1BD58AE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95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99573-A7FA-49A1-A699-04770AF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A91325-9AC6-4CFE-8475-F8AE5C87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68DE35-3CF3-4454-953A-50022503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8ADB2A-EC88-447D-892C-8311335A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34ACA-7ED3-4F3C-B857-06943082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36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1D535-9A37-4118-B19B-34541F9B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A2C1D0-3223-489D-B599-804A272BE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4BB02A-9316-4585-AF3C-7458640E4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ADF8A4-BBD6-40C7-9687-630CEEC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5AED0C-A57B-4500-96FD-16977B3B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836DF-EDCD-4061-B0E3-82753AD3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03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50733F-DAF0-45E3-A382-30B6E899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90D640-4E39-4B07-833C-95E3160A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4E12E0-EC4A-4E99-BA87-595963E83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EFCB712-5AF1-480E-AD19-72EDE85A2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B0F372-BD00-4C20-96DC-E8530AD66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142EF2-D61D-4CAD-8B68-6CD535D5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874D92-2404-4D54-BBB7-D049036C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6A58D68-6FCD-4C29-92F1-6F1EF65A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55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E05CF-C81D-410F-87D3-4285E34A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560DED-E5CA-4CDB-81F4-2F565E16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362BE-A174-44AE-A8F7-9C38FC97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3BFE26-1572-4FD0-8661-AE3014B6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7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39A607-E94F-45F0-9BBA-BE606E0D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DD208D-2BED-4E02-A823-DA1778E8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D49864-DDFE-48F7-884F-C4E9858A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51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55915-5CBC-45B6-AC9A-4ADB3952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95E01-B94E-47A3-95C1-41CAF5366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A32D95-5C48-49A4-8E13-50F381FF7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E71785-5B61-4937-840D-A4F77A63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0B1491-205E-4F99-9C93-6670FEB2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2808D-8D7C-454B-9218-E72D30F5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9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3E5BD-7878-4962-A180-A148FCF1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CB5ED1-6614-43A2-8D6B-C4862304F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80584E-346A-4250-8FC5-78CD3B82A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CB4408-B9AD-4FD8-BABA-D03AD1D5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D54CFF-E48D-4017-BB11-CD943A8B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5D29CB-C132-4766-8AAB-FECF5BA0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25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45FE62-2933-4CA2-A4FE-22006169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93EE88-A58F-4D6C-8F27-57D34562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21BC3C-7AE1-4CA2-AF12-4EB760C24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1DBAD-869F-4301-81A0-542531A59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0DCE9-0AA5-4A62-A460-3A128C631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24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ordpress.org/plugins/gotml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6A597A-AB5E-4711-B0C1-7048F4277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935" y="0"/>
            <a:ext cx="5379644" cy="53796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A851421-3240-4E59-AD49-CD802BCB70F2}"/>
              </a:ext>
            </a:extLst>
          </p:cNvPr>
          <p:cNvSpPr txBox="1"/>
          <p:nvPr/>
        </p:nvSpPr>
        <p:spPr>
          <a:xfrm>
            <a:off x="0" y="4750694"/>
            <a:ext cx="10792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ALPHAWEB</a:t>
            </a:r>
          </a:p>
        </p:txBody>
      </p:sp>
    </p:spTree>
    <p:extLst>
      <p:ext uri="{BB962C8B-B14F-4D97-AF65-F5344CB8AC3E}">
        <p14:creationId xmlns:p14="http://schemas.microsoft.com/office/powerpoint/2010/main" val="410652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6000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FE6B36-2A04-4249-8C80-169DF765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95" y="216018"/>
            <a:ext cx="6336000" cy="32129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F1AECA-207E-4990-B4F1-1AF942D3B016}"/>
              </a:ext>
            </a:extLst>
          </p:cNvPr>
          <p:cNvSpPr txBox="1"/>
          <p:nvPr/>
        </p:nvSpPr>
        <p:spPr>
          <a:xfrm>
            <a:off x="2802000" y="3807000"/>
            <a:ext cx="6588000" cy="225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Très beau design du site (nous allons d’ailleurs s’en inspirer.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entreprise parisienne ayant fait un site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pour Kasparov.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J’imagine que leur tarif est supérieur à la moyenne car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c’est une entreprise de renom.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proposant en plus de leur service, des articles intéressants.</a:t>
            </a:r>
          </a:p>
        </p:txBody>
      </p:sp>
    </p:spTree>
    <p:extLst>
      <p:ext uri="{BB962C8B-B14F-4D97-AF65-F5344CB8AC3E}">
        <p14:creationId xmlns:p14="http://schemas.microsoft.com/office/powerpoint/2010/main" val="195976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138631-8823-4B4F-A6ED-4B96B6FC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3425"/>
            <a:ext cx="6336000" cy="3164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C66E7C-3EA7-4BE5-80F3-4F2511CEB7A1}"/>
              </a:ext>
            </a:extLst>
          </p:cNvPr>
          <p:cNvSpPr txBox="1"/>
          <p:nvPr/>
        </p:nvSpPr>
        <p:spPr>
          <a:xfrm>
            <a:off x="2928000" y="3559885"/>
            <a:ext cx="5995259" cy="299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Error 404 très original.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web, appli mobile, chat et voice bot, dispositif omnicanaux.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Un panel très varié pour l’intégration de site web, CMS , framework, intégration CSS/HTML.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mobile.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Spécialisé dans le design.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récompensé 40 fois.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C4ED7B-93E1-4481-BC97-8FF2377B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44" y="3559885"/>
            <a:ext cx="2986139" cy="1701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56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FFEA60-1720-47C4-9CD1-607B8769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0371"/>
            <a:ext cx="6336000" cy="3196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0BAC1A-9116-4A20-8B36-3CB22F2B6896}"/>
              </a:ext>
            </a:extLst>
          </p:cNvPr>
          <p:cNvSpPr txBox="1"/>
          <p:nvPr/>
        </p:nvSpPr>
        <p:spPr>
          <a:xfrm>
            <a:off x="2928000" y="3605926"/>
            <a:ext cx="62585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des effets très moderne et fluide  avec une touche d’humour sur un thème marin . ( l’un des plus beau du benchmark).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Mise en place des webinars gratuit.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Conception d’interface UI UX.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Wordpress.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833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B311D-2B2E-4363-B61D-A46C1D24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41614"/>
            <a:ext cx="6336000" cy="316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F7B40B-2B33-4D30-9D2D-E4014FBD899D}"/>
              </a:ext>
            </a:extLst>
          </p:cNvPr>
          <p:cNvSpPr txBox="1"/>
          <p:nvPr/>
        </p:nvSpPr>
        <p:spPr>
          <a:xfrm>
            <a:off x="2928000" y="3756393"/>
            <a:ext cx="6336000" cy="188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Affiche leur prix directement en avant (ne connaissant pas les prix du marché, j’imagine qu’ils font des prix attractifs.)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Petite entreprise sur Dijon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Plus de 5000 clients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Se focalise sur les petites entreprises .</a:t>
            </a:r>
          </a:p>
        </p:txBody>
      </p:sp>
    </p:spTree>
    <p:extLst>
      <p:ext uri="{BB962C8B-B14F-4D97-AF65-F5344CB8AC3E}">
        <p14:creationId xmlns:p14="http://schemas.microsoft.com/office/powerpoint/2010/main" val="9588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755E89-ABEC-4FAD-85B5-8D6D080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95393"/>
            <a:ext cx="6336000" cy="30417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5C81DB-7485-4A99-BCFF-3E4BBB5979F3}"/>
              </a:ext>
            </a:extLst>
          </p:cNvPr>
          <p:cNvSpPr txBox="1"/>
          <p:nvPr/>
        </p:nvSpPr>
        <p:spPr>
          <a:xfrm>
            <a:off x="2915728" y="3502325"/>
            <a:ext cx="6366295" cy="299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Audit d’écosystème, conseil en stratégie digitale et gestion de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Design et développement web, plateforme e-commerce et solutions sur mesure.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Visibilité naturelle, campagnes de publicité, email marketing et qualification d’audiences.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Mesure d’objectifs, rapports d’analyse et recommandations stratégiques.</a:t>
            </a:r>
          </a:p>
        </p:txBody>
      </p:sp>
    </p:spTree>
    <p:extLst>
      <p:ext uri="{BB962C8B-B14F-4D97-AF65-F5344CB8AC3E}">
        <p14:creationId xmlns:p14="http://schemas.microsoft.com/office/powerpoint/2010/main" val="406251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81C736-0A95-4B83-ACEF-8D243A4C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53417"/>
            <a:ext cx="6336000" cy="3119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C72301-2BB5-4719-BDF9-7B3405CC60A9}"/>
              </a:ext>
            </a:extLst>
          </p:cNvPr>
          <p:cNvSpPr txBox="1"/>
          <p:nvPr/>
        </p:nvSpPr>
        <p:spPr>
          <a:xfrm>
            <a:off x="2928000" y="3584711"/>
            <a:ext cx="633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 très beaux effets qui le rendent très moderne.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Travail avec des boites réputées en France (EA, Air-France, Orange, Hermès et ce n’est pas finit).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Création de site web, création de site e-commerce, création d’application, UX design, référencement et webmarketing.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Enormément de technologies utilisées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17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-304800" y="38071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L’évolution de notre Logo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652703-4451-4752-884C-45AB5CAE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9" y="1524695"/>
            <a:ext cx="1691086" cy="14744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77EE06-5E04-4357-BCB9-B655EDB9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3" y="3558398"/>
            <a:ext cx="1646101" cy="15780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FC25A1-8940-474F-9760-914F1D737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92" y="1524695"/>
            <a:ext cx="6738562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0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4976A1-7A2E-4220-8D57-89E9F9A9E496}"/>
              </a:ext>
            </a:extLst>
          </p:cNvPr>
          <p:cNvSpPr/>
          <p:nvPr/>
        </p:nvSpPr>
        <p:spPr>
          <a:xfrm>
            <a:off x="1472116" y="1939925"/>
            <a:ext cx="3700546" cy="30479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E9C738-2099-4D21-BFD4-56F71995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14" y="1939925"/>
            <a:ext cx="2978150" cy="29781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 Final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D82B6E-1CAB-4400-B7F4-0CE9743FB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96" y="1944731"/>
            <a:ext cx="2973344" cy="29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6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-7144" y="17426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Charte graphique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C19DEDF-9050-4C49-B936-D5D7999FE2E6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AFEEA887-9BE9-4D87-A0E9-9BDB7AC8A838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E620B325-E43C-4A6D-A35A-14C581497397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C6EF744-CF2C-4E72-AFE9-71DA4579A05E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E5DCC439-05AF-4781-8AF3-0863C9F0ACDB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AC0F6BF-4D4E-480E-8A96-AB4476C9F11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A2B6A96-A707-4274-8D69-532BBE1236D4}"/>
              </a:ext>
            </a:extLst>
          </p:cNvPr>
          <p:cNvSpPr/>
          <p:nvPr/>
        </p:nvSpPr>
        <p:spPr>
          <a:xfrm>
            <a:off x="534173" y="4312225"/>
            <a:ext cx="2355468" cy="1282651"/>
          </a:xfrm>
          <a:prstGeom prst="roundRect">
            <a:avLst/>
          </a:prstGeom>
          <a:solidFill>
            <a:srgbClr val="FFFFFA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3BF379-F9C5-47D5-B164-68E533FB8DB3}"/>
              </a:ext>
            </a:extLst>
          </p:cNvPr>
          <p:cNvSpPr txBox="1"/>
          <p:nvPr/>
        </p:nvSpPr>
        <p:spPr>
          <a:xfrm>
            <a:off x="947992" y="5824925"/>
            <a:ext cx="1726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#FFFFFA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255/255/250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0/0/2/0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B8C28B5-233B-44B6-B595-540F7E7172EC}"/>
              </a:ext>
            </a:extLst>
          </p:cNvPr>
          <p:cNvSpPr/>
          <p:nvPr/>
        </p:nvSpPr>
        <p:spPr>
          <a:xfrm>
            <a:off x="2676138" y="4312226"/>
            <a:ext cx="2355468" cy="1282651"/>
          </a:xfrm>
          <a:prstGeom prst="roundRect">
            <a:avLst/>
          </a:prstGeom>
          <a:solidFill>
            <a:srgbClr val="51505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BA3350-4CED-4230-B14D-20D14F9C5E9D}"/>
              </a:ext>
            </a:extLst>
          </p:cNvPr>
          <p:cNvSpPr txBox="1"/>
          <p:nvPr/>
        </p:nvSpPr>
        <p:spPr>
          <a:xfrm>
            <a:off x="3113521" y="5814534"/>
            <a:ext cx="1631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#515052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81/80/82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1/2/0/68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889287-1588-4CE1-98D4-E901C97EE2C5}"/>
              </a:ext>
            </a:extLst>
          </p:cNvPr>
          <p:cNvSpPr/>
          <p:nvPr/>
        </p:nvSpPr>
        <p:spPr>
          <a:xfrm>
            <a:off x="4798288" y="4312224"/>
            <a:ext cx="2355468" cy="1282651"/>
          </a:xfrm>
          <a:prstGeom prst="roundRect">
            <a:avLst/>
          </a:prstGeom>
          <a:solidFill>
            <a:srgbClr val="33313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2E75EA-EFE6-493E-86CD-5A896BAA2A28}"/>
              </a:ext>
            </a:extLst>
          </p:cNvPr>
          <p:cNvSpPr txBox="1"/>
          <p:nvPr/>
        </p:nvSpPr>
        <p:spPr>
          <a:xfrm>
            <a:off x="5337458" y="5821917"/>
            <a:ext cx="1726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#333138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51/49/46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9/13/0/78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B3D5A56-ADD7-4C19-9FE1-A7473398A703}"/>
              </a:ext>
            </a:extLst>
          </p:cNvPr>
          <p:cNvSpPr/>
          <p:nvPr/>
        </p:nvSpPr>
        <p:spPr>
          <a:xfrm>
            <a:off x="6947100" y="4312223"/>
            <a:ext cx="2423560" cy="1282651"/>
          </a:xfrm>
          <a:prstGeom prst="roundRect">
            <a:avLst/>
          </a:prstGeom>
          <a:solidFill>
            <a:srgbClr val="00010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C0412F-35B5-44DB-BA91-3A9F76C62BE3}"/>
              </a:ext>
            </a:extLst>
          </p:cNvPr>
          <p:cNvSpPr txBox="1"/>
          <p:nvPr/>
        </p:nvSpPr>
        <p:spPr>
          <a:xfrm>
            <a:off x="7553303" y="5821917"/>
            <a:ext cx="2042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#000103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0/1/3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100/67/0/99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61E7FD5-04C1-4B5B-903D-36E716AEC900}"/>
              </a:ext>
            </a:extLst>
          </p:cNvPr>
          <p:cNvCxnSpPr/>
          <p:nvPr/>
        </p:nvCxnSpPr>
        <p:spPr>
          <a:xfrm>
            <a:off x="1569027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4A6E453-E79A-40D6-B435-972121B56502}"/>
              </a:ext>
            </a:extLst>
          </p:cNvPr>
          <p:cNvCxnSpPr/>
          <p:nvPr/>
        </p:nvCxnSpPr>
        <p:spPr>
          <a:xfrm>
            <a:off x="3761509" y="5587495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C8492E6-4F45-4990-9485-6079855D4248}"/>
              </a:ext>
            </a:extLst>
          </p:cNvPr>
          <p:cNvCxnSpPr>
            <a:cxnSpLocks/>
          </p:cNvCxnSpPr>
          <p:nvPr/>
        </p:nvCxnSpPr>
        <p:spPr>
          <a:xfrm>
            <a:off x="5922818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78D5532-F7EF-45F7-8700-413699D52ED3}"/>
              </a:ext>
            </a:extLst>
          </p:cNvPr>
          <p:cNvCxnSpPr/>
          <p:nvPr/>
        </p:nvCxnSpPr>
        <p:spPr>
          <a:xfrm>
            <a:off x="8157029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0811274-1485-4861-8B94-94D85487627C}"/>
              </a:ext>
            </a:extLst>
          </p:cNvPr>
          <p:cNvSpPr txBox="1"/>
          <p:nvPr/>
        </p:nvSpPr>
        <p:spPr>
          <a:xfrm>
            <a:off x="684139" y="1451636"/>
            <a:ext cx="4032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Circular Std Black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4E2C2B-8290-49C7-9007-89896C092EE5}"/>
              </a:ext>
            </a:extLst>
          </p:cNvPr>
          <p:cNvSpPr txBox="1"/>
          <p:nvPr/>
        </p:nvSpPr>
        <p:spPr>
          <a:xfrm>
            <a:off x="653847" y="1892090"/>
            <a:ext cx="2375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0123456789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BB13465-D9AA-47D1-949F-727E92F13BD0}"/>
              </a:ext>
            </a:extLst>
          </p:cNvPr>
          <p:cNvSpPr/>
          <p:nvPr/>
        </p:nvSpPr>
        <p:spPr>
          <a:xfrm>
            <a:off x="537574" y="1319070"/>
            <a:ext cx="2679652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8275C7-189D-438B-857A-261CE79A1E9D}"/>
              </a:ext>
            </a:extLst>
          </p:cNvPr>
          <p:cNvSpPr txBox="1"/>
          <p:nvPr/>
        </p:nvSpPr>
        <p:spPr>
          <a:xfrm>
            <a:off x="4041607" y="1494153"/>
            <a:ext cx="3125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Circular Std Book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0999E83-8708-4E88-A883-34B7E0BA21AF}"/>
              </a:ext>
            </a:extLst>
          </p:cNvPr>
          <p:cNvSpPr txBox="1"/>
          <p:nvPr/>
        </p:nvSpPr>
        <p:spPr>
          <a:xfrm>
            <a:off x="4039141" y="1902464"/>
            <a:ext cx="2067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ABCDEGHIJKLMNOPQRSTUVWXYZ</a:t>
            </a:r>
          </a:p>
          <a:p>
            <a:r>
              <a:rPr lang="fr-FR" dirty="0"/>
              <a:t>abcdefghijklmnopqrstuvwxyz</a:t>
            </a:r>
          </a:p>
          <a:p>
            <a:r>
              <a:rPr lang="fr-FR" dirty="0"/>
              <a:t>0123456789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27B7AE-920F-4F5A-8C8E-44322161F59A}"/>
              </a:ext>
            </a:extLst>
          </p:cNvPr>
          <p:cNvSpPr/>
          <p:nvPr/>
        </p:nvSpPr>
        <p:spPr>
          <a:xfrm>
            <a:off x="3938155" y="1319070"/>
            <a:ext cx="2494444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E4A3F50-797D-4918-A558-9079DE0F4DA3}"/>
              </a:ext>
            </a:extLst>
          </p:cNvPr>
          <p:cNvSpPr/>
          <p:nvPr/>
        </p:nvSpPr>
        <p:spPr>
          <a:xfrm>
            <a:off x="7457857" y="1322137"/>
            <a:ext cx="2494445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47A29B6-7ED1-4BA5-A404-06D3DFEA7C8C}"/>
              </a:ext>
            </a:extLst>
          </p:cNvPr>
          <p:cNvSpPr txBox="1"/>
          <p:nvPr/>
        </p:nvSpPr>
        <p:spPr>
          <a:xfrm>
            <a:off x="7621224" y="1487370"/>
            <a:ext cx="205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Circular Std Bold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D26BC6E-BA14-4967-9018-EEF6265C2DE1}"/>
              </a:ext>
            </a:extLst>
          </p:cNvPr>
          <p:cNvSpPr txBox="1"/>
          <p:nvPr/>
        </p:nvSpPr>
        <p:spPr>
          <a:xfrm>
            <a:off x="7602807" y="1892090"/>
            <a:ext cx="2226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0123456789</a:t>
            </a:r>
          </a:p>
        </p:txBody>
      </p:sp>
    </p:spTree>
    <p:extLst>
      <p:ext uri="{BB962C8B-B14F-4D97-AF65-F5344CB8AC3E}">
        <p14:creationId xmlns:p14="http://schemas.microsoft.com/office/powerpoint/2010/main" val="393287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055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Arborescence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5F7D3F7-A8DA-4882-B231-6ECA1D6B937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3232A79E-48DF-4F11-BB05-9C09DC911F00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B897A02A-BCD9-4E77-BB4F-B0DC2589CFA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E5D904F-7833-4BBF-83D7-A261E1005204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7D1F6C9-3C9B-4D49-B87C-D6EDA7D3648E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05D112F-0D24-4667-A8BF-6515131C5497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DA65554-DFCB-4E10-95C9-57D710751F3F}"/>
              </a:ext>
            </a:extLst>
          </p:cNvPr>
          <p:cNvSpPr/>
          <p:nvPr/>
        </p:nvSpPr>
        <p:spPr>
          <a:xfrm>
            <a:off x="2289278" y="1250444"/>
            <a:ext cx="5975498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Accueil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27A59CF-63BC-4D67-9CFF-32007A0ADA1B}"/>
              </a:ext>
            </a:extLst>
          </p:cNvPr>
          <p:cNvSpPr/>
          <p:nvPr/>
        </p:nvSpPr>
        <p:spPr>
          <a:xfrm>
            <a:off x="75586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Equipe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D662A4-CEED-43A6-8950-CDCDA2CBDE83}"/>
              </a:ext>
            </a:extLst>
          </p:cNvPr>
          <p:cNvSpPr/>
          <p:nvPr/>
        </p:nvSpPr>
        <p:spPr>
          <a:xfrm>
            <a:off x="392478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Contact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957B615-9AD3-4625-9CA7-3355C0AFD944}"/>
              </a:ext>
            </a:extLst>
          </p:cNvPr>
          <p:cNvSpPr/>
          <p:nvPr/>
        </p:nvSpPr>
        <p:spPr>
          <a:xfrm>
            <a:off x="7093707" y="4004065"/>
            <a:ext cx="2704480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Avis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5F99DE6-42E0-4F4D-99AD-96A6F0E153B2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2108107" y="2941021"/>
            <a:ext cx="3168920" cy="114101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D923421-8581-4232-B21E-3C62B5929298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5277027" y="2941021"/>
            <a:ext cx="0" cy="114101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416E646-E72E-4185-990C-80DDF7A8E70E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5277027" y="2941021"/>
            <a:ext cx="3168920" cy="106304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0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Cadre du projet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C03D9B1-3A56-4CAE-BEBC-60C37C2178E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8DC0393-5EA7-4198-BF5C-7A36D8F6554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6840760-C903-46AF-B3DD-6C210550DBB2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F255B335-03F6-4F04-A30B-F2C2C7668820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BDAB68E-7F38-429D-9F41-9198BA87571A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9790B69-19BA-4742-8206-B376D6D38984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C8E692-B6EB-4C31-9E41-0BEE9EF9723F}"/>
              </a:ext>
            </a:extLst>
          </p:cNvPr>
          <p:cNvSpPr txBox="1"/>
          <p:nvPr/>
        </p:nvSpPr>
        <p:spPr>
          <a:xfrm>
            <a:off x="864274" y="2620054"/>
            <a:ext cx="38702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.Fonder une agence web.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.Définir son identité graphique.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.Créer un site d’agence basé sur       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 un thème Wordpress.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.Créer une page sur LinkedIn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et sur Instagram.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4D4CB6-5909-4047-B254-5BE66DCA0C52}"/>
              </a:ext>
            </a:extLst>
          </p:cNvPr>
          <p:cNvSpPr txBox="1"/>
          <p:nvPr/>
        </p:nvSpPr>
        <p:spPr>
          <a:xfrm>
            <a:off x="-1580697" y="1758433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u="sng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Objectifs</a:t>
            </a:r>
          </a:p>
        </p:txBody>
      </p:sp>
    </p:spTree>
    <p:extLst>
      <p:ext uri="{BB962C8B-B14F-4D97-AF65-F5344CB8AC3E}">
        <p14:creationId xmlns:p14="http://schemas.microsoft.com/office/powerpoint/2010/main" val="85572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1065213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Zoning &amp; wireframe</a:t>
            </a:r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394CE20D-DF0B-42A4-B085-E6D020BED55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3C24593C-73DB-42D6-B7CA-BE1C8174886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820B7E6-8CB5-4A19-A00F-5EE546C0FC7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C31AA80-38A9-48B5-95C8-2D30D056FBB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1E9F18E8-2E84-4DFE-9B21-C6C8F73C5D72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F9EB5312-FCB5-44BC-B3DA-F98FF0DFB01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33E9E9-6254-462B-9744-74E967CAF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62" y="1053909"/>
            <a:ext cx="2101850" cy="23750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3F5692-964B-4339-BEC5-A8926B433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6" y="3663806"/>
            <a:ext cx="2375091" cy="23750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6A25E3-FDC6-42EC-8582-385F8827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41" y="3663807"/>
            <a:ext cx="2375091" cy="23750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2C0418-890F-4CE3-BE49-8F8C6863E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33" y="3663805"/>
            <a:ext cx="2375091" cy="23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1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0127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Maquette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26ACA7-D13C-49A9-83E7-61B1DE117760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E55FD0F8-65AA-45D9-AE49-752D281B5A7C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DB36E4A4-A9C9-4D8C-A3DA-4A3382BE859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19725314-79C6-44A8-93AD-915ACF4BD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03BF5B9-853F-4F8B-A41D-EEECB200DCA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7AD08F64-5C44-44E4-AAAA-D472DB0F0BEE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CE4A4B-2F13-4800-955E-E5AC9A93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5" y="968915"/>
            <a:ext cx="1995339" cy="56664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3563C2-F660-476F-851A-1F3352CBB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63" y="968915"/>
            <a:ext cx="535537" cy="56664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65947D-1AD0-4DC2-9535-804767B1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80" y="965487"/>
            <a:ext cx="4519588" cy="56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Prototype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7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Technologies utilisées pour l’intégration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F11BE6-C0CF-4188-91D9-C3E6B753B308}"/>
              </a:ext>
            </a:extLst>
          </p:cNvPr>
          <p:cNvSpPr/>
          <p:nvPr/>
        </p:nvSpPr>
        <p:spPr>
          <a:xfrm>
            <a:off x="1224365" y="1711454"/>
            <a:ext cx="4177710" cy="2004397"/>
          </a:xfrm>
          <a:prstGeom prst="rect">
            <a:avLst/>
          </a:prstGeom>
          <a:solidFill>
            <a:srgbClr val="B9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fr-FR" b="1" dirty="0">
                <a:solidFill>
                  <a:schemeClr val="tx1"/>
                </a:solidFill>
              </a:rPr>
              <a:t>Langages front :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JavaScript (notamment pour le menu hamburger)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6B0DD-AC7D-413B-819F-52D108512864}"/>
              </a:ext>
            </a:extLst>
          </p:cNvPr>
          <p:cNvSpPr/>
          <p:nvPr/>
        </p:nvSpPr>
        <p:spPr>
          <a:xfrm>
            <a:off x="1224365" y="4006510"/>
            <a:ext cx="4177710" cy="1759290"/>
          </a:xfrm>
          <a:prstGeom prst="rect">
            <a:avLst/>
          </a:prstGeom>
          <a:solidFill>
            <a:srgbClr val="0B00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fr-FR" b="1" dirty="0">
                <a:solidFill>
                  <a:schemeClr val="bg1"/>
                </a:solidFill>
              </a:rPr>
              <a:t>Langages back :</a:t>
            </a:r>
          </a:p>
          <a:p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PHP , notamment avec les fonctions WordPress.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MySQL (liste mail, projets,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A919BD-E1A6-43B7-AEEC-83C46532D75D}"/>
              </a:ext>
            </a:extLst>
          </p:cNvPr>
          <p:cNvSpPr/>
          <p:nvPr/>
        </p:nvSpPr>
        <p:spPr>
          <a:xfrm>
            <a:off x="5664124" y="1665903"/>
            <a:ext cx="3433419" cy="4099897"/>
          </a:xfrm>
          <a:prstGeom prst="rect">
            <a:avLst/>
          </a:prstGeom>
          <a:solidFill>
            <a:srgbClr val="4B9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fr-FR" b="1" dirty="0">
                <a:solidFill>
                  <a:schemeClr val="tx1"/>
                </a:solidFill>
              </a:rPr>
              <a:t>Logiciels: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Git Bash (invite de commande linux sous 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Visual Studio Code (éditeur de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Laragon</a:t>
            </a:r>
            <a:r>
              <a:rPr lang="fr-FR" dirty="0">
                <a:solidFill>
                  <a:schemeClr val="tx1"/>
                </a:solidFill>
              </a:rPr>
              <a:t> (développement local)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Content Management System: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WordPress</a:t>
            </a:r>
          </a:p>
        </p:txBody>
      </p:sp>
    </p:spTree>
    <p:extLst>
      <p:ext uri="{BB962C8B-B14F-4D97-AF65-F5344CB8AC3E}">
        <p14:creationId xmlns:p14="http://schemas.microsoft.com/office/powerpoint/2010/main" val="621299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976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Extensions WordPress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AFC67A0-F678-49C1-89AB-E8CA747DD8E7}"/>
              </a:ext>
            </a:extLst>
          </p:cNvPr>
          <p:cNvSpPr/>
          <p:nvPr/>
        </p:nvSpPr>
        <p:spPr>
          <a:xfrm>
            <a:off x="609597" y="1270288"/>
            <a:ext cx="4178300" cy="18288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Optimisation du SEO</a:t>
            </a: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Suggestion:</a:t>
            </a:r>
          </a:p>
          <a:p>
            <a:pPr algn="ctr"/>
            <a:r>
              <a:rPr lang="fr-FR" b="1" dirty="0" err="1">
                <a:solidFill>
                  <a:schemeClr val="tx1"/>
                </a:solidFill>
              </a:rPr>
              <a:t>Internal</a:t>
            </a:r>
            <a:r>
              <a:rPr lang="fr-FR" b="1" dirty="0">
                <a:solidFill>
                  <a:schemeClr val="tx1"/>
                </a:solidFill>
              </a:rPr>
              <a:t> Link </a:t>
            </a:r>
            <a:r>
              <a:rPr lang="fr-FR" b="1" dirty="0" err="1">
                <a:solidFill>
                  <a:schemeClr val="tx1"/>
                </a:solidFill>
              </a:rPr>
              <a:t>Juicer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29E1E3E-92C6-48B5-A333-168CF730A2E1}"/>
              </a:ext>
            </a:extLst>
          </p:cNvPr>
          <p:cNvSpPr/>
          <p:nvPr/>
        </p:nvSpPr>
        <p:spPr>
          <a:xfrm>
            <a:off x="5588000" y="1270288"/>
            <a:ext cx="4178300" cy="18288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Visualisation statistiques du site</a:t>
            </a: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Suggestion:</a:t>
            </a:r>
          </a:p>
          <a:p>
            <a:pPr algn="ctr"/>
            <a:r>
              <a:rPr lang="fr-FR" b="1" dirty="0" err="1">
                <a:solidFill>
                  <a:schemeClr val="tx1"/>
                </a:solidFill>
              </a:rPr>
              <a:t>Matomo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(alternative a google analytique)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2164E30-7D5E-47C0-BB4D-CDC0BE21B544}"/>
              </a:ext>
            </a:extLst>
          </p:cNvPr>
          <p:cNvSpPr/>
          <p:nvPr/>
        </p:nvSpPr>
        <p:spPr>
          <a:xfrm>
            <a:off x="609597" y="3758912"/>
            <a:ext cx="9156703" cy="292128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Sécuritée</a:t>
            </a:r>
            <a:r>
              <a:rPr lang="fr-FR" b="1" dirty="0">
                <a:solidFill>
                  <a:schemeClr val="tx1"/>
                </a:solidFill>
              </a:rPr>
              <a:t>:</a:t>
            </a: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Suggestion:</a:t>
            </a:r>
          </a:p>
          <a:p>
            <a:pPr algn="ctr"/>
            <a:r>
              <a:rPr lang="fr-FR" b="1" dirty="0" err="1">
                <a:solidFill>
                  <a:schemeClr val="tx1"/>
                </a:solidFill>
              </a:rPr>
              <a:t>Gotmls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(</a:t>
            </a:r>
            <a:r>
              <a:rPr lang="fr-FR" dirty="0" err="1">
                <a:solidFill>
                  <a:schemeClr val="tx1"/>
                </a:solidFill>
              </a:rPr>
              <a:t>ddos</a:t>
            </a:r>
            <a:r>
              <a:rPr lang="fr-FR" dirty="0">
                <a:solidFill>
                  <a:schemeClr val="tx1"/>
                </a:solidFill>
              </a:rPr>
              <a:t> et malwares)</a:t>
            </a:r>
          </a:p>
          <a:p>
            <a:pPr algn="ctr"/>
            <a:r>
              <a:rPr lang="fr-FR" dirty="0">
                <a:solidFill>
                  <a:schemeClr val="tx1"/>
                </a:solidFill>
                <a:hlinkClick r:id="rId2"/>
              </a:rPr>
              <a:t>https://fr.wordpress.org/plugins/gotmls/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Ou </a:t>
            </a:r>
            <a:r>
              <a:rPr lang="fr-FR" b="1" dirty="0" err="1">
                <a:solidFill>
                  <a:schemeClr val="tx1"/>
                </a:solidFill>
              </a:rPr>
              <a:t>better-wp-security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la sécurisation nécessite également un arrangement a minima du .</a:t>
            </a:r>
            <a:r>
              <a:rPr lang="fr-FR" b="1" dirty="0" err="1">
                <a:solidFill>
                  <a:schemeClr val="tx1"/>
                </a:solidFill>
              </a:rPr>
              <a:t>htaccess</a:t>
            </a:r>
            <a:r>
              <a:rPr lang="fr-FR" b="1" dirty="0">
                <a:solidFill>
                  <a:schemeClr val="tx1"/>
                </a:solidFill>
              </a:rPr>
              <a:t> de racine.</a:t>
            </a:r>
          </a:p>
        </p:txBody>
      </p:sp>
    </p:spTree>
    <p:extLst>
      <p:ext uri="{BB962C8B-B14F-4D97-AF65-F5344CB8AC3E}">
        <p14:creationId xmlns:p14="http://schemas.microsoft.com/office/powerpoint/2010/main" val="398855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Contexte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30123B-6F52-4261-9663-A3CA873B886F}"/>
              </a:ext>
            </a:extLst>
          </p:cNvPr>
          <p:cNvSpPr txBox="1"/>
          <p:nvPr/>
        </p:nvSpPr>
        <p:spPr>
          <a:xfrm>
            <a:off x="950496" y="1933229"/>
            <a:ext cx="5261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Réalisation du projet par notre groupe composé de 4 personnes.</a:t>
            </a:r>
          </a:p>
          <a:p>
            <a:endParaRPr lang="fr-FR" dirty="0"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Communication et exposition des idées communes, définition du site, choix du thème Wordpress.</a:t>
            </a:r>
          </a:p>
          <a:p>
            <a:endParaRPr lang="fr-FR" dirty="0"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Elaboration  de la conception du site:  zoning, maquette …</a:t>
            </a:r>
          </a:p>
        </p:txBody>
      </p:sp>
    </p:spTree>
    <p:extLst>
      <p:ext uri="{BB962C8B-B14F-4D97-AF65-F5344CB8AC3E}">
        <p14:creationId xmlns:p14="http://schemas.microsoft.com/office/powerpoint/2010/main" val="294124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Présentation de l’équipe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C8C8CD-CD02-4245-99C1-5F540BAC2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07" y="2285994"/>
            <a:ext cx="3086531" cy="26483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31DB9D-A199-4C5C-A0D1-DC72F09D6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96" y="2285994"/>
            <a:ext cx="512937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4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Public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CE1AF5BE-BFE7-444C-B125-9B1C0E52A1E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B8AC1EAF-63D7-4C8E-B3F5-8164535A163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9F250202-8F7A-44A8-B222-2D189B0F9D5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F89881F-86E4-4C76-8666-E74A9D45FE75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950EB5C-6596-4B1C-BAFD-3DD54BF5363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10846C8-B01E-44B3-9C12-6CED9951F6A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5BB82E-8487-4C68-9247-679D986772D2}"/>
              </a:ext>
            </a:extLst>
          </p:cNvPr>
          <p:cNvSpPr txBox="1"/>
          <p:nvPr/>
        </p:nvSpPr>
        <p:spPr>
          <a:xfrm>
            <a:off x="1118589" y="2451100"/>
            <a:ext cx="4859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000"/>
            </a:lvl1pPr>
          </a:lstStyle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TPE, PME, micro-entrepreneur,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artisans, commerçants,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particulier, stagiaires de l’ACS… .</a:t>
            </a:r>
          </a:p>
          <a:p>
            <a:endParaRPr lang="fr-FR" sz="1800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Il n’y a pas de limite établi quand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à la cible de clientèle! </a:t>
            </a:r>
          </a:p>
        </p:txBody>
      </p:sp>
    </p:spTree>
    <p:extLst>
      <p:ext uri="{BB962C8B-B14F-4D97-AF65-F5344CB8AC3E}">
        <p14:creationId xmlns:p14="http://schemas.microsoft.com/office/powerpoint/2010/main" val="109205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Support ciblé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D597B8-2D95-42A9-931E-F8A3F263AC06}"/>
              </a:ext>
            </a:extLst>
          </p:cNvPr>
          <p:cNvSpPr txBox="1"/>
          <p:nvPr/>
        </p:nvSpPr>
        <p:spPr>
          <a:xfrm>
            <a:off x="1419204" y="2279411"/>
            <a:ext cx="5231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Tout les principaux supports doivent être compatibles avec le site de l’agence (et a priori avec tout les sites qu’elle créera) à savoir: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.Desktop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.Tablette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.Mobile</a:t>
            </a:r>
          </a:p>
        </p:txBody>
      </p:sp>
    </p:spTree>
    <p:extLst>
      <p:ext uri="{BB962C8B-B14F-4D97-AF65-F5344CB8AC3E}">
        <p14:creationId xmlns:p14="http://schemas.microsoft.com/office/powerpoint/2010/main" val="54333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Normes &amp; Législation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36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1010" y="-1059674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9D7C3F-E625-4077-9B03-39A8B3E5A0D3}"/>
              </a:ext>
            </a:extLst>
          </p:cNvPr>
          <p:cNvSpPr txBox="1"/>
          <p:nvPr/>
        </p:nvSpPr>
        <p:spPr>
          <a:xfrm>
            <a:off x="3068246" y="607295"/>
            <a:ext cx="8037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Benchmark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B544697-A63C-482A-B671-97D2A7EBBD8C}"/>
              </a:ext>
            </a:extLst>
          </p:cNvPr>
          <p:cNvCxnSpPr>
            <a:cxnSpLocks/>
          </p:cNvCxnSpPr>
          <p:nvPr/>
        </p:nvCxnSpPr>
        <p:spPr>
          <a:xfrm>
            <a:off x="3155477" y="2048173"/>
            <a:ext cx="6112701" cy="56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8AB371E1-5937-4DA8-85AD-F183D592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77" y="2389716"/>
            <a:ext cx="5702300" cy="38015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C27459-CEF8-4B39-9D5A-EA2DCFD0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6" y="180754"/>
            <a:ext cx="1553221" cy="1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173D11-8316-4653-B4D7-4C4B303D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55" y="107404"/>
            <a:ext cx="6336000" cy="319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427E1E-6C7B-4BCB-B79D-5FBC068AF0F9}"/>
              </a:ext>
            </a:extLst>
          </p:cNvPr>
          <p:cNvSpPr txBox="1"/>
          <p:nvPr/>
        </p:nvSpPr>
        <p:spPr>
          <a:xfrm>
            <a:off x="2801855" y="3556197"/>
            <a:ext cx="65882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Offre plusieurs services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internet, e-commerce, identité visuelle, web marketing et aussi des formations.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Boite de 30 salariés.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Beaucoup d’expérience et clients.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réputation.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Prix d’environ 1000 euro par projet.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327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679</Words>
  <Application>Microsoft Office PowerPoint</Application>
  <PresentationFormat>Grand écran</PresentationFormat>
  <Paragraphs>144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Circular Std Black</vt:lpstr>
      <vt:lpstr>Circular Std Bold</vt:lpstr>
      <vt:lpstr>Circular Std Book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30</cp:revision>
  <dcterms:created xsi:type="dcterms:W3CDTF">2021-07-05T12:18:03Z</dcterms:created>
  <dcterms:modified xsi:type="dcterms:W3CDTF">2021-07-13T07:35:50Z</dcterms:modified>
</cp:coreProperties>
</file>